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3"/>
  </p:notesMasterIdLst>
  <p:sldIdLst>
    <p:sldId id="256" r:id="rId2"/>
    <p:sldId id="258" r:id="rId3"/>
    <p:sldId id="259" r:id="rId4"/>
    <p:sldId id="262" r:id="rId5"/>
    <p:sldId id="310" r:id="rId6"/>
    <p:sldId id="311" r:id="rId7"/>
    <p:sldId id="263" r:id="rId8"/>
    <p:sldId id="264" r:id="rId9"/>
    <p:sldId id="265" r:id="rId10"/>
    <p:sldId id="308" r:id="rId11"/>
    <p:sldId id="266" r:id="rId12"/>
  </p:sldIdLst>
  <p:sldSz cx="9144000" cy="5143500" type="screen16x9"/>
  <p:notesSz cx="6858000" cy="9144000"/>
  <p:embeddedFontLst>
    <p:embeddedFont>
      <p:font typeface="Anaheim" charset="0"/>
      <p:regular r:id="rId14"/>
      <p:bold r:id="rId15"/>
    </p:embeddedFont>
    <p:embeddedFont>
      <p:font typeface="Bebas Neue" charset="0"/>
      <p:regular r:id="rId16"/>
    </p:embeddedFont>
    <p:embeddedFont>
      <p:font typeface="Montserrat Medium" charset="0"/>
      <p:regular r:id="rId17"/>
      <p:bold r:id="rId18"/>
      <p:italic r:id="rId19"/>
      <p:boldItalic r:id="rId20"/>
    </p:embeddedFont>
    <p:embeddedFont>
      <p:font typeface="Montserrat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Montserrat SemiBold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2"/>
    <a:srgbClr val="006C31"/>
    <a:srgbClr val="005C2A"/>
    <a:srgbClr val="00F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11B566D-6EF9-4579-9E53-F89737DC740E}">
  <a:tblStyle styleId="{D11B566D-6EF9-4579-9E53-F89737DC74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>
      <p:cViewPr>
        <p:scale>
          <a:sx n="90" d="100"/>
          <a:sy n="90" d="100"/>
        </p:scale>
        <p:origin x="-816" y="-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9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LENOVO\OneDrive\Skillovilla\Structured%20Problem%20Solving%20and%20Case%20Studies\Notes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LENOVO\OneDrive\Skillovilla\Structured%20Problem%20Solving%20and%20Case%20Studies\Note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[Notes.xlsx]Pivot!PivotTable2</c:name>
    <c:fmtId val="6"/>
  </c:pivotSource>
  <c:chart>
    <c:title>
      <c:tx>
        <c:rich>
          <a:bodyPr/>
          <a:lstStyle/>
          <a:p>
            <a:pPr>
              <a:defRPr/>
            </a:pPr>
            <a:r>
              <a:rPr lang="en-US"/>
              <a:t>Yearly Revenue</a:t>
            </a:r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7.6858672867233871E-2"/>
          <c:y val="0.14850721784776902"/>
          <c:w val="0.90524423541017107"/>
          <c:h val="0.68921660834062404"/>
        </c:manualLayout>
      </c:layout>
      <c:lineChart>
        <c:grouping val="stacked"/>
        <c:varyColors val="0"/>
        <c:ser>
          <c:idx val="0"/>
          <c:order val="0"/>
          <c:tx>
            <c:strRef>
              <c:f>Pivot!$B$3</c:f>
              <c:strCache>
                <c:ptCount val="1"/>
                <c:pt idx="0">
                  <c:v>Total</c:v>
                </c:pt>
              </c:strCache>
            </c:strRef>
          </c:tx>
          <c:marker>
            <c:symbol val="none"/>
          </c:marker>
          <c:cat>
            <c:strRef>
              <c:f>Pivot!$A$4:$A$14</c:f>
              <c:strCache>
                <c:ptCount val="11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  <c:pt idx="7">
                  <c:v>2031</c:v>
                </c:pt>
                <c:pt idx="8">
                  <c:v>2032</c:v>
                </c:pt>
                <c:pt idx="9">
                  <c:v>2033</c:v>
                </c:pt>
                <c:pt idx="10">
                  <c:v>2034</c:v>
                </c:pt>
              </c:strCache>
            </c:strRef>
          </c:cat>
          <c:val>
            <c:numRef>
              <c:f>Pivot!$B$4:$B$14</c:f>
              <c:numCache>
                <c:formatCode>General</c:formatCode>
                <c:ptCount val="11"/>
                <c:pt idx="0">
                  <c:v>4572486795.2251787</c:v>
                </c:pt>
                <c:pt idx="1">
                  <c:v>5945395905.1426678</c:v>
                </c:pt>
                <c:pt idx="2">
                  <c:v>6661177325.2977829</c:v>
                </c:pt>
                <c:pt idx="3">
                  <c:v>6898947448.5502853</c:v>
                </c:pt>
                <c:pt idx="4">
                  <c:v>7686144951.2872734</c:v>
                </c:pt>
                <c:pt idx="5">
                  <c:v>8303511420.1362057</c:v>
                </c:pt>
                <c:pt idx="6">
                  <c:v>8312014095.5992727</c:v>
                </c:pt>
                <c:pt idx="7">
                  <c:v>8905546900.0612659</c:v>
                </c:pt>
                <c:pt idx="8">
                  <c:v>9272787693.678463</c:v>
                </c:pt>
                <c:pt idx="9">
                  <c:v>9151184092.3675518</c:v>
                </c:pt>
                <c:pt idx="10">
                  <c:v>9295238050.6491165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757184"/>
        <c:axId val="131887104"/>
      </c:lineChart>
      <c:catAx>
        <c:axId val="131757184"/>
        <c:scaling>
          <c:orientation val="minMax"/>
        </c:scaling>
        <c:delete val="0"/>
        <c:axPos val="b"/>
        <c:majorTickMark val="out"/>
        <c:minorTickMark val="none"/>
        <c:tickLblPos val="nextTo"/>
        <c:crossAx val="131887104"/>
        <c:crosses val="autoZero"/>
        <c:auto val="1"/>
        <c:lblAlgn val="ctr"/>
        <c:lblOffset val="100"/>
        <c:noMultiLvlLbl val="0"/>
      </c:catAx>
      <c:valAx>
        <c:axId val="131887104"/>
        <c:scaling>
          <c:orientation val="minMax"/>
        </c:scaling>
        <c:delete val="0"/>
        <c:axPos val="l"/>
        <c:majorGridlines/>
        <c:numFmt formatCode="0,,,&quot;B&quot;" sourceLinked="0"/>
        <c:majorTickMark val="out"/>
        <c:minorTickMark val="none"/>
        <c:tickLblPos val="nextTo"/>
        <c:crossAx val="131757184"/>
        <c:crosses val="autoZero"/>
        <c:crossBetween val="between"/>
      </c:valAx>
    </c:plotArea>
    <c:plotVisOnly val="1"/>
    <c:dispBlanksAs val="zero"/>
    <c:showDLblsOverMax val="0"/>
  </c:chart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[Notes.xlsx]Pivot!PivotTable3</c:name>
    <c:fmtId val="5"/>
  </c:pivotSource>
  <c:chart>
    <c:title>
      <c:tx>
        <c:rich>
          <a:bodyPr/>
          <a:lstStyle/>
          <a:p>
            <a:pPr>
              <a:defRPr/>
            </a:pPr>
            <a:r>
              <a:rPr lang="en-US"/>
              <a:t>Revenue per order</a:t>
            </a:r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9.1611000583393901E-2"/>
          <c:y val="0.16750101178051441"/>
          <c:w val="0.87586700108996418"/>
          <c:h val="0.70564025271585806"/>
        </c:manualLayout>
      </c:layout>
      <c:lineChart>
        <c:grouping val="stacked"/>
        <c:varyColors val="0"/>
        <c:ser>
          <c:idx val="0"/>
          <c:order val="0"/>
          <c:tx>
            <c:strRef>
              <c:f>Pivot!$B$18</c:f>
              <c:strCache>
                <c:ptCount val="1"/>
                <c:pt idx="0">
                  <c:v>Total</c:v>
                </c:pt>
              </c:strCache>
            </c:strRef>
          </c:tx>
          <c:marker>
            <c:symbol val="none"/>
          </c:marker>
          <c:cat>
            <c:strRef>
              <c:f>Pivot!$A$19:$A$29</c:f>
              <c:strCache>
                <c:ptCount val="11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  <c:pt idx="7">
                  <c:v>2031</c:v>
                </c:pt>
                <c:pt idx="8">
                  <c:v>2032</c:v>
                </c:pt>
                <c:pt idx="9">
                  <c:v>2033</c:v>
                </c:pt>
                <c:pt idx="10">
                  <c:v>2034</c:v>
                </c:pt>
              </c:strCache>
            </c:strRef>
          </c:cat>
          <c:val>
            <c:numRef>
              <c:f>Pivot!$B$19:$B$29</c:f>
              <c:numCache>
                <c:formatCode>0</c:formatCode>
                <c:ptCount val="11"/>
                <c:pt idx="0">
                  <c:v>74.763636363636579</c:v>
                </c:pt>
                <c:pt idx="1">
                  <c:v>77.127272727273521</c:v>
                </c:pt>
                <c:pt idx="2">
                  <c:v>79.490909090908644</c:v>
                </c:pt>
                <c:pt idx="3">
                  <c:v>81.854545454545587</c:v>
                </c:pt>
                <c:pt idx="4">
                  <c:v>84.21818181818162</c:v>
                </c:pt>
                <c:pt idx="5">
                  <c:v>86.581818181817653</c:v>
                </c:pt>
                <c:pt idx="6">
                  <c:v>88.945454545455505</c:v>
                </c:pt>
                <c:pt idx="7">
                  <c:v>91.309090909091537</c:v>
                </c:pt>
                <c:pt idx="8">
                  <c:v>93.67272727272757</c:v>
                </c:pt>
                <c:pt idx="9">
                  <c:v>96.036363636363603</c:v>
                </c:pt>
                <c:pt idx="10">
                  <c:v>98.399999999999636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491904"/>
        <c:axId val="174518272"/>
      </c:lineChart>
      <c:catAx>
        <c:axId val="174491904"/>
        <c:scaling>
          <c:orientation val="minMax"/>
        </c:scaling>
        <c:delete val="0"/>
        <c:axPos val="b"/>
        <c:majorTickMark val="out"/>
        <c:minorTickMark val="none"/>
        <c:tickLblPos val="nextTo"/>
        <c:crossAx val="174518272"/>
        <c:crosses val="autoZero"/>
        <c:auto val="1"/>
        <c:lblAlgn val="ctr"/>
        <c:lblOffset val="100"/>
        <c:noMultiLvlLbl val="0"/>
      </c:catAx>
      <c:valAx>
        <c:axId val="17451827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174491904"/>
        <c:crosses val="autoZero"/>
        <c:crossBetween val="between"/>
      </c:valAx>
    </c:plotArea>
    <c:plotVisOnly val="1"/>
    <c:dispBlanksAs val="zero"/>
    <c:showDLblsOverMax val="0"/>
  </c:chart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95488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fce2bc81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fce2bc81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fce2bc81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fce2bc81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725450" y="781174"/>
            <a:ext cx="4705200" cy="14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72700" y="2558775"/>
            <a:ext cx="2428500" cy="65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1468138"/>
            <a:ext cx="3306000" cy="28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4495246" y="1468138"/>
            <a:ext cx="3306000" cy="28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033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ubTitle" idx="1"/>
          </p:nvPr>
        </p:nvSpPr>
        <p:spPr>
          <a:xfrm>
            <a:off x="1070926" y="1653260"/>
            <a:ext cx="43743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2"/>
          </p:nvPr>
        </p:nvSpPr>
        <p:spPr>
          <a:xfrm>
            <a:off x="1070926" y="2487577"/>
            <a:ext cx="43743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ubTitle" idx="3"/>
          </p:nvPr>
        </p:nvSpPr>
        <p:spPr>
          <a:xfrm>
            <a:off x="1070926" y="3321893"/>
            <a:ext cx="43743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4"/>
          </p:nvPr>
        </p:nvSpPr>
        <p:spPr>
          <a:xfrm>
            <a:off x="1070926" y="4156210"/>
            <a:ext cx="43743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5" hasCustomPrompt="1"/>
          </p:nvPr>
        </p:nvSpPr>
        <p:spPr>
          <a:xfrm>
            <a:off x="1070925" y="1382625"/>
            <a:ext cx="7344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>
            <a:spLocks noGrp="1"/>
          </p:cNvSpPr>
          <p:nvPr>
            <p:ph type="title" idx="6" hasCustomPrompt="1"/>
          </p:nvPr>
        </p:nvSpPr>
        <p:spPr>
          <a:xfrm>
            <a:off x="1070925" y="3047111"/>
            <a:ext cx="7344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5"/>
          <p:cNvSpPr txBox="1">
            <a:spLocks noGrp="1"/>
          </p:cNvSpPr>
          <p:nvPr>
            <p:ph type="title" idx="7" hasCustomPrompt="1"/>
          </p:nvPr>
        </p:nvSpPr>
        <p:spPr>
          <a:xfrm>
            <a:off x="1070925" y="2214866"/>
            <a:ext cx="7344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8" hasCustomPrompt="1"/>
          </p:nvPr>
        </p:nvSpPr>
        <p:spPr>
          <a:xfrm>
            <a:off x="1070925" y="3879351"/>
            <a:ext cx="7344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9"/>
          </p:nvPr>
        </p:nvSpPr>
        <p:spPr>
          <a:xfrm>
            <a:off x="1675725" y="1382621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3"/>
          </p:nvPr>
        </p:nvSpPr>
        <p:spPr>
          <a:xfrm>
            <a:off x="1675725" y="2214867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4"/>
          </p:nvPr>
        </p:nvSpPr>
        <p:spPr>
          <a:xfrm>
            <a:off x="1675725" y="3047108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5"/>
          </p:nvPr>
        </p:nvSpPr>
        <p:spPr>
          <a:xfrm>
            <a:off x="1675725" y="3879355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376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713225" y="3581529"/>
            <a:ext cx="27777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2"/>
          </p:nvPr>
        </p:nvSpPr>
        <p:spPr>
          <a:xfrm>
            <a:off x="713225" y="1971553"/>
            <a:ext cx="2777700" cy="9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3"/>
          </p:nvPr>
        </p:nvSpPr>
        <p:spPr>
          <a:xfrm>
            <a:off x="713225" y="3146872"/>
            <a:ext cx="27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4"/>
          </p:nvPr>
        </p:nvSpPr>
        <p:spPr>
          <a:xfrm>
            <a:off x="713225" y="1536900"/>
            <a:ext cx="277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713163" y="539500"/>
            <a:ext cx="77109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713163" y="1795403"/>
            <a:ext cx="2650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2"/>
          </p:nvPr>
        </p:nvSpPr>
        <p:spPr>
          <a:xfrm>
            <a:off x="5780338" y="3730030"/>
            <a:ext cx="2650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3"/>
          </p:nvPr>
        </p:nvSpPr>
        <p:spPr>
          <a:xfrm>
            <a:off x="3246750" y="2762716"/>
            <a:ext cx="2650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4"/>
          </p:nvPr>
        </p:nvSpPr>
        <p:spPr>
          <a:xfrm>
            <a:off x="713163" y="1439854"/>
            <a:ext cx="26505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5"/>
          </p:nvPr>
        </p:nvSpPr>
        <p:spPr>
          <a:xfrm>
            <a:off x="5780338" y="3374481"/>
            <a:ext cx="26505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6"/>
          </p:nvPr>
        </p:nvSpPr>
        <p:spPr>
          <a:xfrm>
            <a:off x="3246750" y="2407167"/>
            <a:ext cx="26505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710089" y="539500"/>
            <a:ext cx="77109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1"/>
          </p:nvPr>
        </p:nvSpPr>
        <p:spPr>
          <a:xfrm>
            <a:off x="710089" y="1734303"/>
            <a:ext cx="38214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2"/>
          </p:nvPr>
        </p:nvSpPr>
        <p:spPr>
          <a:xfrm>
            <a:off x="710089" y="4029954"/>
            <a:ext cx="38214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3"/>
          </p:nvPr>
        </p:nvSpPr>
        <p:spPr>
          <a:xfrm>
            <a:off x="710089" y="2882128"/>
            <a:ext cx="38214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4"/>
          </p:nvPr>
        </p:nvSpPr>
        <p:spPr>
          <a:xfrm>
            <a:off x="710089" y="1391329"/>
            <a:ext cx="3821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5"/>
          </p:nvPr>
        </p:nvSpPr>
        <p:spPr>
          <a:xfrm>
            <a:off x="710089" y="3686982"/>
            <a:ext cx="3821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ubTitle" idx="6"/>
          </p:nvPr>
        </p:nvSpPr>
        <p:spPr>
          <a:xfrm>
            <a:off x="710089" y="2539155"/>
            <a:ext cx="3821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98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1"/>
          </p:nvPr>
        </p:nvSpPr>
        <p:spPr>
          <a:xfrm>
            <a:off x="713225" y="1966892"/>
            <a:ext cx="21963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2"/>
          </p:nvPr>
        </p:nvSpPr>
        <p:spPr>
          <a:xfrm>
            <a:off x="713225" y="3577922"/>
            <a:ext cx="21963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3"/>
          </p:nvPr>
        </p:nvSpPr>
        <p:spPr>
          <a:xfrm>
            <a:off x="3196478" y="1966893"/>
            <a:ext cx="21963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4"/>
          </p:nvPr>
        </p:nvSpPr>
        <p:spPr>
          <a:xfrm>
            <a:off x="3196478" y="3577922"/>
            <a:ext cx="21963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5"/>
          </p:nvPr>
        </p:nvSpPr>
        <p:spPr>
          <a:xfrm>
            <a:off x="713225" y="1672886"/>
            <a:ext cx="2196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6"/>
          </p:nvPr>
        </p:nvSpPr>
        <p:spPr>
          <a:xfrm>
            <a:off x="713225" y="3283915"/>
            <a:ext cx="2196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7"/>
          </p:nvPr>
        </p:nvSpPr>
        <p:spPr>
          <a:xfrm>
            <a:off x="3196478" y="1672887"/>
            <a:ext cx="2196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8"/>
          </p:nvPr>
        </p:nvSpPr>
        <p:spPr>
          <a:xfrm>
            <a:off x="3196480" y="3283916"/>
            <a:ext cx="21963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51333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1"/>
          </p:nvPr>
        </p:nvSpPr>
        <p:spPr>
          <a:xfrm>
            <a:off x="721559" y="1774577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6400441" y="2682918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721559" y="3166125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4"/>
          </p:nvPr>
        </p:nvSpPr>
        <p:spPr>
          <a:xfrm>
            <a:off x="6400433" y="4080525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5"/>
          </p:nvPr>
        </p:nvSpPr>
        <p:spPr>
          <a:xfrm>
            <a:off x="3561000" y="2231777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6"/>
          </p:nvPr>
        </p:nvSpPr>
        <p:spPr>
          <a:xfrm>
            <a:off x="3561000" y="3623325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7"/>
          </p:nvPr>
        </p:nvSpPr>
        <p:spPr>
          <a:xfrm>
            <a:off x="721559" y="1423900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8"/>
          </p:nvPr>
        </p:nvSpPr>
        <p:spPr>
          <a:xfrm>
            <a:off x="6400441" y="2338307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9"/>
          </p:nvPr>
        </p:nvSpPr>
        <p:spPr>
          <a:xfrm>
            <a:off x="721559" y="2816246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3"/>
          </p:nvPr>
        </p:nvSpPr>
        <p:spPr>
          <a:xfrm>
            <a:off x="6400433" y="3724138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4"/>
          </p:nvPr>
        </p:nvSpPr>
        <p:spPr>
          <a:xfrm>
            <a:off x="3561000" y="1881100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5"/>
          </p:nvPr>
        </p:nvSpPr>
        <p:spPr>
          <a:xfrm>
            <a:off x="3561000" y="3261047"/>
            <a:ext cx="202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fif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fif"/><Relationship Id="rId5" Type="http://schemas.openxmlformats.org/officeDocument/2006/relationships/image" Target="../media/image13.jfif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ctrTitle"/>
          </p:nvPr>
        </p:nvSpPr>
        <p:spPr>
          <a:xfrm>
            <a:off x="27653" y="1086482"/>
            <a:ext cx="4225370" cy="2422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>
                <a:solidFill>
                  <a:srgbClr val="006C31"/>
                </a:solidFill>
                <a:latin typeface="+mn-lt"/>
                <a:sym typeface="Montserrat SemiBold"/>
              </a:rPr>
              <a:t>Drone Delivery</a:t>
            </a:r>
            <a:br>
              <a:rPr lang="en" sz="4400" b="1" dirty="0" smtClean="0">
                <a:solidFill>
                  <a:srgbClr val="006C31"/>
                </a:solidFill>
                <a:latin typeface="+mn-lt"/>
                <a:sym typeface="Montserrat SemiBold"/>
              </a:rPr>
            </a:br>
            <a:r>
              <a:rPr lang="en" sz="4400" b="1" dirty="0" smtClean="0">
                <a:solidFill>
                  <a:srgbClr val="006C31"/>
                </a:solidFill>
                <a:latin typeface="+mn-lt"/>
                <a:sym typeface="Montserrat SemiBold"/>
              </a:rPr>
              <a:t>Case Study</a:t>
            </a:r>
            <a:endParaRPr sz="4800" b="1" dirty="0">
              <a:solidFill>
                <a:srgbClr val="006C3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23" y="14361"/>
            <a:ext cx="4890978" cy="5129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699456" y="199258"/>
            <a:ext cx="77109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3200" b="1" dirty="0" smtClean="0">
                <a:solidFill>
                  <a:srgbClr val="009242"/>
                </a:solidFill>
                <a:latin typeface="+mn-lt"/>
              </a:rPr>
              <a:t>Revenue Forecast</a:t>
            </a:r>
            <a:endParaRPr sz="3200" b="1" dirty="0">
              <a:solidFill>
                <a:srgbClr val="009242"/>
              </a:solidFill>
              <a:latin typeface="+mn-lt"/>
            </a:endParaRPr>
          </a:p>
        </p:txBody>
      </p:sp>
      <p:sp>
        <p:nvSpPr>
          <p:cNvPr id="256" name="Google Shape;256;p42"/>
          <p:cNvSpPr txBox="1">
            <a:spLocks noGrp="1"/>
          </p:cNvSpPr>
          <p:nvPr>
            <p:ph type="subTitle" idx="1"/>
          </p:nvPr>
        </p:nvSpPr>
        <p:spPr>
          <a:xfrm>
            <a:off x="710087" y="968759"/>
            <a:ext cx="7583307" cy="902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" sz="2000" dirty="0" smtClean="0">
                <a:latin typeface="+mn-lt"/>
                <a:ea typeface="Montserrat SemiBold"/>
                <a:cs typeface="Montserrat SemiBold"/>
                <a:sym typeface="Montserrat SemiBold"/>
              </a:rPr>
              <a:t>Forecasting for next 10 years - yearly revenue in Billions &amp; revenue per order cost in rupees</a:t>
            </a:r>
            <a:endParaRPr sz="2000" dirty="0">
              <a:latin typeface="+mn-lt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359281"/>
              </p:ext>
            </p:extLst>
          </p:nvPr>
        </p:nvGraphicFramePr>
        <p:xfrm>
          <a:off x="128033" y="1956391"/>
          <a:ext cx="4412068" cy="2880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486747"/>
              </p:ext>
            </p:extLst>
          </p:nvPr>
        </p:nvGraphicFramePr>
        <p:xfrm>
          <a:off x="4774018" y="1871330"/>
          <a:ext cx="4295554" cy="2880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639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659700" y="19971"/>
            <a:ext cx="5133300" cy="586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b="1" dirty="0" smtClean="0">
                <a:solidFill>
                  <a:srgbClr val="009242"/>
                </a:solidFill>
                <a:latin typeface="+mn-lt"/>
              </a:rPr>
              <a:t>Risk Factors</a:t>
            </a:r>
            <a:endParaRPr sz="3200" b="1" dirty="0">
              <a:solidFill>
                <a:srgbClr val="009242"/>
              </a:solidFill>
              <a:latin typeface="+mn-lt"/>
            </a:endParaRPr>
          </a:p>
        </p:txBody>
      </p:sp>
      <p:sp>
        <p:nvSpPr>
          <p:cNvPr id="270" name="Google Shape;270;p43"/>
          <p:cNvSpPr txBox="1">
            <a:spLocks noGrp="1"/>
          </p:cNvSpPr>
          <p:nvPr>
            <p:ph type="subTitle" idx="1"/>
          </p:nvPr>
        </p:nvSpPr>
        <p:spPr>
          <a:xfrm>
            <a:off x="679027" y="567669"/>
            <a:ext cx="5615446" cy="1542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-IN" sz="2000" dirty="0" smtClean="0">
                <a:latin typeface="+mn-lt"/>
                <a:ea typeface="Montserrat SemiBold"/>
                <a:cs typeface="Montserrat SemiBold"/>
              </a:rPr>
              <a:t>Technical Failures</a:t>
            </a:r>
          </a:p>
          <a:p>
            <a:pPr marL="342900" lvl="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-IN" sz="2000" dirty="0">
                <a:latin typeface="+mn-lt"/>
                <a:ea typeface="Montserrat SemiBold"/>
                <a:cs typeface="Montserrat SemiBold"/>
              </a:rPr>
              <a:t>Adverse Weather </a:t>
            </a:r>
            <a:r>
              <a:rPr lang="en-IN" sz="2000" dirty="0" smtClean="0">
                <a:latin typeface="+mn-lt"/>
                <a:ea typeface="Montserrat SemiBold"/>
                <a:cs typeface="Montserrat SemiBold"/>
              </a:rPr>
              <a:t>conditions (</a:t>
            </a:r>
            <a:r>
              <a:rPr lang="en-US" sz="2000" dirty="0">
                <a:latin typeface="+mn-lt"/>
                <a:ea typeface="Montserrat SemiBold"/>
                <a:cs typeface="Montserrat SemiBold"/>
              </a:rPr>
              <a:t>In a year 100-120 days, it rains in </a:t>
            </a:r>
            <a:r>
              <a:rPr lang="en-US" sz="2000" dirty="0" smtClean="0">
                <a:latin typeface="+mn-lt"/>
                <a:ea typeface="Montserrat SemiBold"/>
                <a:cs typeface="Montserrat SemiBold"/>
              </a:rPr>
              <a:t>Hyderabad)</a:t>
            </a:r>
          </a:p>
          <a:p>
            <a:pPr marL="342900" lvl="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-IN" sz="2000" dirty="0">
                <a:latin typeface="+mn-lt"/>
                <a:ea typeface="Montserrat SemiBold"/>
                <a:cs typeface="Montserrat SemiBold"/>
              </a:rPr>
              <a:t>Security </a:t>
            </a:r>
            <a:r>
              <a:rPr lang="en-IN" sz="2000" dirty="0" smtClean="0">
                <a:latin typeface="+mn-lt"/>
                <a:ea typeface="Montserrat SemiBold"/>
                <a:cs typeface="Montserrat SemiBold"/>
              </a:rPr>
              <a:t>Issue</a:t>
            </a:r>
          </a:p>
          <a:p>
            <a:pPr marL="0" lvl="0" indent="0">
              <a:spcBef>
                <a:spcPts val="600"/>
              </a:spcBef>
              <a:buSzPts val="2500"/>
            </a:pPr>
            <a:endParaRPr lang="en-IN" sz="2000" dirty="0" smtClean="0">
              <a:latin typeface="+mn-lt"/>
              <a:ea typeface="Montserrat SemiBold"/>
              <a:cs typeface="Montserrat SemiBold"/>
            </a:endParaRPr>
          </a:p>
          <a:p>
            <a:pPr marL="342900" lvl="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endParaRPr sz="2000" dirty="0">
              <a:latin typeface="+mn-lt"/>
              <a:ea typeface="Montserrat SemiBold"/>
              <a:cs typeface="Montserrat SemiBold"/>
            </a:endParaRPr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372" y="232622"/>
            <a:ext cx="2629804" cy="200021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69;p43"/>
          <p:cNvSpPr txBox="1">
            <a:spLocks/>
          </p:cNvSpPr>
          <p:nvPr/>
        </p:nvSpPr>
        <p:spPr>
          <a:xfrm>
            <a:off x="606535" y="2248151"/>
            <a:ext cx="5133300" cy="58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3200" b="1" dirty="0" smtClean="0">
                <a:solidFill>
                  <a:srgbClr val="009242"/>
                </a:solidFill>
                <a:latin typeface="+mn-lt"/>
              </a:rPr>
              <a:t>Conclusion</a:t>
            </a:r>
            <a:endParaRPr lang="en-IN" sz="3200" b="1" dirty="0">
              <a:solidFill>
                <a:srgbClr val="009242"/>
              </a:solidFill>
              <a:latin typeface="+mn-lt"/>
            </a:endParaRPr>
          </a:p>
        </p:txBody>
      </p:sp>
      <p:sp>
        <p:nvSpPr>
          <p:cNvPr id="28" name="Google Shape;270;p43"/>
          <p:cNvSpPr txBox="1">
            <a:spLocks noGrp="1"/>
          </p:cNvSpPr>
          <p:nvPr>
            <p:ph type="subTitle" idx="1"/>
          </p:nvPr>
        </p:nvSpPr>
        <p:spPr>
          <a:xfrm>
            <a:off x="606535" y="2834236"/>
            <a:ext cx="8229121" cy="1939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-IN" sz="2000" dirty="0" smtClean="0">
                <a:latin typeface="+mn-lt"/>
                <a:ea typeface="Montserrat SemiBold"/>
                <a:cs typeface="Montserrat SemiBold"/>
              </a:rPr>
              <a:t>Post analysing the multiple factors on Drone delivery process w.r.t possible risk factors, expenses &amp; maintenance of drones.</a:t>
            </a:r>
          </a:p>
          <a:p>
            <a:pPr marL="34290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-US" sz="2000" dirty="0">
                <a:latin typeface="+mn-lt"/>
                <a:ea typeface="Montserrat SemiBold"/>
                <a:cs typeface="Montserrat SemiBold"/>
              </a:rPr>
              <a:t>Order delivery via drone is a profitable &amp; efficient method with significant benefits of reduced delivery time and enhanced service </a:t>
            </a:r>
            <a:r>
              <a:rPr lang="en-US" sz="2000" dirty="0" smtClean="0">
                <a:latin typeface="+mn-lt"/>
                <a:ea typeface="Montserrat SemiBold"/>
                <a:cs typeface="Montserrat SemiBold"/>
              </a:rPr>
              <a:t>efficiency.</a:t>
            </a:r>
            <a:endParaRPr lang="en-IN" sz="2000" dirty="0">
              <a:latin typeface="+mn-lt"/>
              <a:ea typeface="Montserrat SemiBold"/>
              <a:cs typeface="Montserrat SemiBold"/>
            </a:endParaRPr>
          </a:p>
          <a:p>
            <a:pPr marL="0" lvl="0" indent="0">
              <a:spcBef>
                <a:spcPts val="600"/>
              </a:spcBef>
              <a:buSzPts val="2500"/>
            </a:pPr>
            <a:endParaRPr sz="2000" dirty="0">
              <a:latin typeface="+mn-lt"/>
              <a:ea typeface="Montserrat SemiBold"/>
              <a:cs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688102" y="241788"/>
            <a:ext cx="6033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 contents</a:t>
            </a:r>
            <a:endParaRPr dirty="0"/>
          </a:p>
        </p:txBody>
      </p:sp>
      <p:sp>
        <p:nvSpPr>
          <p:cNvPr id="177" name="Google Shape;177;p35"/>
          <p:cNvSpPr txBox="1">
            <a:spLocks noGrp="1"/>
          </p:cNvSpPr>
          <p:nvPr>
            <p:ph type="title" idx="5"/>
          </p:nvPr>
        </p:nvSpPr>
        <p:spPr>
          <a:xfrm>
            <a:off x="1102824" y="1120125"/>
            <a:ext cx="7344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 idx="6"/>
          </p:nvPr>
        </p:nvSpPr>
        <p:spPr>
          <a:xfrm>
            <a:off x="1070925" y="3103601"/>
            <a:ext cx="737944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05.</a:t>
            </a:r>
            <a:endParaRPr dirty="0"/>
          </a:p>
        </p:txBody>
      </p:sp>
      <p:sp>
        <p:nvSpPr>
          <p:cNvPr id="179" name="Google Shape;179;p35"/>
          <p:cNvSpPr txBox="1">
            <a:spLocks noGrp="1"/>
          </p:cNvSpPr>
          <p:nvPr>
            <p:ph type="title" idx="7"/>
          </p:nvPr>
        </p:nvSpPr>
        <p:spPr>
          <a:xfrm>
            <a:off x="1058523" y="1621330"/>
            <a:ext cx="7344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title" idx="8"/>
          </p:nvPr>
        </p:nvSpPr>
        <p:spPr>
          <a:xfrm>
            <a:off x="1070925" y="4042171"/>
            <a:ext cx="7344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07.</a:t>
            </a:r>
            <a:endParaRPr dirty="0"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9"/>
          </p:nvPr>
        </p:nvSpPr>
        <p:spPr>
          <a:xfrm>
            <a:off x="1675725" y="1120121"/>
            <a:ext cx="5129112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b="1" dirty="0">
                <a:solidFill>
                  <a:schemeClr val="tx1"/>
                </a:solidFill>
              </a:rPr>
              <a:t>Analysis for Drone Delivery System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subTitle" idx="13"/>
          </p:nvPr>
        </p:nvSpPr>
        <p:spPr>
          <a:xfrm>
            <a:off x="1675725" y="1615263"/>
            <a:ext cx="470381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b="1" dirty="0" smtClean="0">
                <a:solidFill>
                  <a:schemeClr val="tx1"/>
                </a:solidFill>
              </a:rPr>
              <a:t>Current / Drone </a:t>
            </a:r>
            <a:r>
              <a:rPr lang="en" b="1" dirty="0">
                <a:solidFill>
                  <a:schemeClr val="tx1"/>
                </a:solidFill>
              </a:rPr>
              <a:t>Delivery Process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14"/>
          </p:nvPr>
        </p:nvSpPr>
        <p:spPr>
          <a:xfrm>
            <a:off x="1675725" y="3103598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b="1" dirty="0">
                <a:solidFill>
                  <a:schemeClr val="tx1"/>
                </a:solidFill>
              </a:rPr>
              <a:t>Cost Analysis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4" name="Google Shape;184;p35"/>
          <p:cNvSpPr txBox="1">
            <a:spLocks noGrp="1"/>
          </p:cNvSpPr>
          <p:nvPr>
            <p:ph type="subTitle" idx="15"/>
          </p:nvPr>
        </p:nvSpPr>
        <p:spPr>
          <a:xfrm>
            <a:off x="1675725" y="4042175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b="1" dirty="0">
                <a:solidFill>
                  <a:schemeClr val="tx1"/>
                </a:solidFill>
              </a:rPr>
              <a:t>Risk Factors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85" name="Google Shape;185;p35"/>
          <p:cNvCxnSpPr>
            <a:endCxn id="187" idx="2"/>
          </p:cNvCxnSpPr>
          <p:nvPr/>
        </p:nvCxnSpPr>
        <p:spPr>
          <a:xfrm flipH="1" flipV="1">
            <a:off x="895875" y="1382621"/>
            <a:ext cx="1" cy="3172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5"/>
          <p:cNvCxnSpPr/>
          <p:nvPr/>
        </p:nvCxnSpPr>
        <p:spPr>
          <a:xfrm flipV="1">
            <a:off x="895875" y="3355467"/>
            <a:ext cx="0" cy="3155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5"/>
          <p:cNvCxnSpPr>
            <a:stCxn id="190" idx="0"/>
            <a:endCxn id="186" idx="2"/>
          </p:cNvCxnSpPr>
          <p:nvPr/>
        </p:nvCxnSpPr>
        <p:spPr>
          <a:xfrm flipH="1" flipV="1">
            <a:off x="895875" y="1874610"/>
            <a:ext cx="477" cy="130442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2" name="Google Shape;1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720" y="1184921"/>
            <a:ext cx="2436219" cy="207169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5"/>
          <p:cNvSpPr/>
          <p:nvPr/>
        </p:nvSpPr>
        <p:spPr>
          <a:xfrm>
            <a:off x="797025" y="1184921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5"/>
          <p:cNvSpPr/>
          <p:nvPr/>
        </p:nvSpPr>
        <p:spPr>
          <a:xfrm>
            <a:off x="797025" y="1676910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5"/>
          <p:cNvSpPr/>
          <p:nvPr/>
        </p:nvSpPr>
        <p:spPr>
          <a:xfrm>
            <a:off x="797025" y="3179033"/>
            <a:ext cx="198654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5"/>
          <p:cNvSpPr/>
          <p:nvPr/>
        </p:nvSpPr>
        <p:spPr>
          <a:xfrm>
            <a:off x="797025" y="4106975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90;p35"/>
          <p:cNvSpPr/>
          <p:nvPr/>
        </p:nvSpPr>
        <p:spPr>
          <a:xfrm>
            <a:off x="797026" y="2183111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78;p35"/>
          <p:cNvSpPr txBox="1">
            <a:spLocks/>
          </p:cNvSpPr>
          <p:nvPr/>
        </p:nvSpPr>
        <p:spPr>
          <a:xfrm>
            <a:off x="1074469" y="2141040"/>
            <a:ext cx="7344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25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mtClean="0"/>
              <a:t>03.</a:t>
            </a:r>
            <a:endParaRPr lang="en" dirty="0"/>
          </a:p>
        </p:txBody>
      </p:sp>
      <p:sp>
        <p:nvSpPr>
          <p:cNvPr id="32" name="Google Shape;183;p35"/>
          <p:cNvSpPr txBox="1">
            <a:spLocks noGrp="1"/>
          </p:cNvSpPr>
          <p:nvPr>
            <p:ph type="subTitle" idx="14"/>
          </p:nvPr>
        </p:nvSpPr>
        <p:spPr>
          <a:xfrm>
            <a:off x="1711167" y="2109258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>
                <a:solidFill>
                  <a:schemeClr val="tx1"/>
                </a:solidFill>
              </a:rPr>
              <a:t>Spot light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" name="Google Shape;178;p35"/>
          <p:cNvSpPr txBox="1">
            <a:spLocks/>
          </p:cNvSpPr>
          <p:nvPr/>
        </p:nvSpPr>
        <p:spPr>
          <a:xfrm>
            <a:off x="1070926" y="2600378"/>
            <a:ext cx="7344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25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04.</a:t>
            </a:r>
            <a:endParaRPr lang="en" dirty="0"/>
          </a:p>
        </p:txBody>
      </p:sp>
      <p:sp>
        <p:nvSpPr>
          <p:cNvPr id="34" name="Google Shape;183;p35"/>
          <p:cNvSpPr txBox="1">
            <a:spLocks noGrp="1"/>
          </p:cNvSpPr>
          <p:nvPr>
            <p:ph type="subTitle" idx="14"/>
          </p:nvPr>
        </p:nvSpPr>
        <p:spPr>
          <a:xfrm>
            <a:off x="1675725" y="2600375"/>
            <a:ext cx="4669599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b="1" dirty="0">
                <a:solidFill>
                  <a:schemeClr val="tx1"/>
                </a:solidFill>
              </a:rPr>
              <a:t>Drone Specifications &amp; costs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" name="Google Shape;190;p35"/>
          <p:cNvSpPr/>
          <p:nvPr/>
        </p:nvSpPr>
        <p:spPr>
          <a:xfrm>
            <a:off x="797026" y="2675810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80;p35"/>
          <p:cNvSpPr txBox="1">
            <a:spLocks/>
          </p:cNvSpPr>
          <p:nvPr/>
        </p:nvSpPr>
        <p:spPr>
          <a:xfrm>
            <a:off x="1070925" y="4486430"/>
            <a:ext cx="7344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25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08.</a:t>
            </a:r>
            <a:endParaRPr lang="en" dirty="0"/>
          </a:p>
        </p:txBody>
      </p:sp>
      <p:sp>
        <p:nvSpPr>
          <p:cNvPr id="37" name="Google Shape;184;p35"/>
          <p:cNvSpPr txBox="1">
            <a:spLocks noGrp="1"/>
          </p:cNvSpPr>
          <p:nvPr>
            <p:ph type="subTitle" idx="15"/>
          </p:nvPr>
        </p:nvSpPr>
        <p:spPr>
          <a:xfrm>
            <a:off x="1675725" y="4486434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b="1" dirty="0" smtClean="0">
                <a:solidFill>
                  <a:schemeClr val="tx1"/>
                </a:solidFill>
              </a:rPr>
              <a:t>Conclusion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8" name="Google Shape;189;p35"/>
          <p:cNvSpPr/>
          <p:nvPr/>
        </p:nvSpPr>
        <p:spPr>
          <a:xfrm>
            <a:off x="797025" y="4551234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188;p35"/>
          <p:cNvCxnSpPr/>
          <p:nvPr/>
        </p:nvCxnSpPr>
        <p:spPr>
          <a:xfrm flipV="1">
            <a:off x="895876" y="3844303"/>
            <a:ext cx="0" cy="3155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80;p35"/>
          <p:cNvSpPr txBox="1">
            <a:spLocks/>
          </p:cNvSpPr>
          <p:nvPr/>
        </p:nvSpPr>
        <p:spPr>
          <a:xfrm>
            <a:off x="1063830" y="3588490"/>
            <a:ext cx="7344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25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mtClean="0"/>
              <a:t>06.</a:t>
            </a:r>
            <a:endParaRPr lang="en" dirty="0"/>
          </a:p>
        </p:txBody>
      </p:sp>
      <p:sp>
        <p:nvSpPr>
          <p:cNvPr id="40" name="Google Shape;184;p35"/>
          <p:cNvSpPr txBox="1">
            <a:spLocks noGrp="1"/>
          </p:cNvSpPr>
          <p:nvPr>
            <p:ph type="subTitle" idx="15"/>
          </p:nvPr>
        </p:nvSpPr>
        <p:spPr>
          <a:xfrm>
            <a:off x="1668630" y="3588494"/>
            <a:ext cx="37695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b="1" dirty="0" smtClean="0">
                <a:solidFill>
                  <a:schemeClr val="tx1"/>
                </a:solidFill>
              </a:rPr>
              <a:t>Revenue Forecast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" name="Google Shape;189;p35"/>
          <p:cNvSpPr/>
          <p:nvPr/>
        </p:nvSpPr>
        <p:spPr>
          <a:xfrm>
            <a:off x="789930" y="3653294"/>
            <a:ext cx="197700" cy="19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188;p35"/>
          <p:cNvCxnSpPr/>
          <p:nvPr/>
        </p:nvCxnSpPr>
        <p:spPr>
          <a:xfrm flipV="1">
            <a:off x="906985" y="4267067"/>
            <a:ext cx="0" cy="3155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rgbClr val="009242"/>
                </a:solidFill>
                <a:latin typeface="+mn-lt"/>
              </a:rPr>
              <a:t>Analysis for Drone Delivery System</a:t>
            </a:r>
            <a:endParaRPr sz="3200" b="1" dirty="0">
              <a:solidFill>
                <a:srgbClr val="009242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895" y="1329915"/>
            <a:ext cx="7792823" cy="3242086"/>
          </a:xfrm>
        </p:spPr>
        <p:txBody>
          <a:bodyPr/>
          <a:lstStyle/>
          <a:p>
            <a:pPr marL="139700" indent="0"/>
            <a:r>
              <a:rPr lang="en-US" sz="2000" b="1" u="sng" dirty="0" smtClean="0">
                <a:latin typeface="+mn-lt"/>
              </a:rPr>
              <a:t>Objective:</a:t>
            </a:r>
          </a:p>
          <a:p>
            <a:pPr marL="482600" indent="-342900">
              <a:buFont typeface="Wingdings" pitchFamily="2" charset="2"/>
              <a:buChar char="Ø"/>
            </a:pPr>
            <a:r>
              <a:rPr lang="en-US" sz="2000" dirty="0" smtClean="0">
                <a:latin typeface="+mn-lt"/>
              </a:rPr>
              <a:t>Reduce delivery time of orders</a:t>
            </a:r>
          </a:p>
          <a:p>
            <a:pPr marL="482600" indent="-342900">
              <a:buFont typeface="Wingdings" pitchFamily="2" charset="2"/>
              <a:buChar char="Ø"/>
            </a:pPr>
            <a:r>
              <a:rPr lang="en-US" sz="2000" dirty="0" smtClean="0">
                <a:latin typeface="+mn-lt"/>
              </a:rPr>
              <a:t>Deliver orders for long distance customers</a:t>
            </a:r>
          </a:p>
          <a:p>
            <a:pPr marL="482600" indent="-342900">
              <a:buFont typeface="Wingdings" pitchFamily="2" charset="2"/>
              <a:buChar char="Ø"/>
            </a:pPr>
            <a:r>
              <a:rPr lang="en-US" sz="2000" dirty="0" smtClean="0">
                <a:latin typeface="+mn-lt"/>
              </a:rPr>
              <a:t>Eventually to raise market growth rate </a:t>
            </a:r>
          </a:p>
          <a:p>
            <a:pPr marL="139700" indent="0"/>
            <a:endParaRPr lang="en-US" sz="2000" dirty="0">
              <a:latin typeface="+mn-lt"/>
            </a:endParaRPr>
          </a:p>
          <a:p>
            <a:pPr marL="139700" indent="0"/>
            <a:r>
              <a:rPr lang="en-US" sz="2000" b="1" u="sng" dirty="0" smtClean="0">
                <a:latin typeface="+mn-lt"/>
              </a:rPr>
              <a:t>Scope:</a:t>
            </a:r>
          </a:p>
          <a:p>
            <a:pPr marL="482600" indent="-342900">
              <a:buFont typeface="Wingdings" pitchFamily="2" charset="2"/>
              <a:buChar char="Ø"/>
            </a:pPr>
            <a:r>
              <a:rPr lang="en-US" sz="2000" dirty="0" smtClean="0">
                <a:latin typeface="+mn-lt"/>
              </a:rPr>
              <a:t>Drone delivery system can be suitable majorly in metropolitan cities</a:t>
            </a:r>
          </a:p>
          <a:p>
            <a:pPr marL="139700" indent="0"/>
            <a:endParaRPr lang="en-US" sz="2000" b="1" u="sng" dirty="0">
              <a:latin typeface="+mn-lt"/>
            </a:endParaRPr>
          </a:p>
          <a:p>
            <a:pPr marL="139700" indent="0"/>
            <a:r>
              <a:rPr lang="en-US" sz="2000" b="1" u="sng" dirty="0" smtClean="0">
                <a:latin typeface="+mn-lt"/>
              </a:rPr>
              <a:t> </a:t>
            </a:r>
          </a:p>
          <a:p>
            <a:pPr marL="482600" indent="-342900">
              <a:buFont typeface="Wingdings" pitchFamily="2" charset="2"/>
              <a:buChar char="Ø"/>
            </a:pPr>
            <a:endParaRPr lang="en-IN" sz="2000" b="1" u="sng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670695" y="239693"/>
            <a:ext cx="77376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 smtClean="0">
                <a:solidFill>
                  <a:srgbClr val="009242"/>
                </a:solidFill>
                <a:latin typeface="+mn-lt"/>
              </a:rPr>
              <a:t>Current </a:t>
            </a:r>
            <a:r>
              <a:rPr lang="en" sz="3200" b="1" dirty="0" smtClean="0">
                <a:solidFill>
                  <a:srgbClr val="009242"/>
                </a:solidFill>
                <a:latin typeface="+mn-lt"/>
              </a:rPr>
              <a:t>Delivery Process</a:t>
            </a:r>
            <a:endParaRPr sz="3200" b="1" dirty="0">
              <a:solidFill>
                <a:srgbClr val="009242"/>
              </a:solidFill>
              <a:latin typeface="+mn-lt"/>
            </a:endParaRPr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4"/>
          </p:nvPr>
        </p:nvSpPr>
        <p:spPr>
          <a:xfrm>
            <a:off x="532464" y="994643"/>
            <a:ext cx="8186228" cy="1716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 smtClean="0">
                <a:latin typeface="+mn-lt"/>
              </a:rPr>
              <a:t>Customer places orders from mobile/website 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 smtClean="0">
                <a:latin typeface="+mn-lt"/>
              </a:rPr>
              <a:t>Restaurants prepares the food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 smtClean="0">
                <a:latin typeface="+mn-lt"/>
              </a:rPr>
              <a:t>Delivery boy picks-up order from restaurant 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nd deliveries to customer address</a:t>
            </a:r>
            <a:endParaRPr lang="en-US" dirty="0" smtClean="0">
              <a:latin typeface="+mn-lt"/>
            </a:endParaRPr>
          </a:p>
          <a:p>
            <a:pPr marL="0" lvl="0" indent="0"/>
            <a:endParaRPr lang="en-US" dirty="0" smtClean="0">
              <a:latin typeface="+mn-lt"/>
            </a:endParaRPr>
          </a:p>
          <a:p>
            <a:pPr marL="342900" lvl="0" indent="-342900">
              <a:buFont typeface="Wingdings" pitchFamily="2" charset="2"/>
              <a:buChar char="Ø"/>
            </a:pPr>
            <a:endParaRPr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9" y="3097848"/>
            <a:ext cx="1933132" cy="1697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17" y="3097848"/>
            <a:ext cx="2004168" cy="169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60" y="3124643"/>
            <a:ext cx="2174358" cy="1724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31" y="3124644"/>
            <a:ext cx="2076450" cy="1671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670695" y="239693"/>
            <a:ext cx="77376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 smtClean="0">
                <a:solidFill>
                  <a:srgbClr val="009242"/>
                </a:solidFill>
                <a:latin typeface="+mn-lt"/>
              </a:rPr>
              <a:t>Drone Delivery Process</a:t>
            </a:r>
            <a:endParaRPr sz="3200" b="1" dirty="0">
              <a:solidFill>
                <a:srgbClr val="009242"/>
              </a:solidFill>
              <a:latin typeface="+mn-lt"/>
            </a:endParaRPr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4"/>
          </p:nvPr>
        </p:nvSpPr>
        <p:spPr>
          <a:xfrm>
            <a:off x="532464" y="952111"/>
            <a:ext cx="8186228" cy="348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 smtClean="0">
                <a:latin typeface="+mn-lt"/>
              </a:rPr>
              <a:t>Customer orders the order from Application/website 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 smtClean="0">
                <a:latin typeface="+mn-lt"/>
              </a:rPr>
              <a:t>Restaurant prepares the food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Delivery boy picks the order from restaurant and hand it over to near by </a:t>
            </a:r>
            <a:r>
              <a:rPr lang="en-US" dirty="0" smtClean="0">
                <a:latin typeface="+mn-lt"/>
              </a:rPr>
              <a:t>HUB-H1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 smtClean="0">
                <a:latin typeface="+mn-lt"/>
              </a:rPr>
              <a:t>From HUB-H1 a drone will picks-up the order and handovers to the near by HUB-H2 of customer’s locality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 smtClean="0">
                <a:latin typeface="+mn-lt"/>
              </a:rPr>
              <a:t>From HUB-H2 another delivery boy will picks up the order and deliveries to customer by bike.</a:t>
            </a:r>
          </a:p>
          <a:p>
            <a:pPr marL="0" lvl="0" indent="0"/>
            <a:endParaRPr lang="en-US" dirty="0" smtClean="0">
              <a:latin typeface="+mn-lt"/>
            </a:endParaRPr>
          </a:p>
          <a:p>
            <a:pPr marL="342900" lvl="0" indent="-342900">
              <a:buFont typeface="Wingdings" pitchFamily="2" charset="2"/>
              <a:buChar char="Ø"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073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636303" y="133367"/>
            <a:ext cx="77376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 dirty="0" smtClean="0">
                <a:solidFill>
                  <a:srgbClr val="009242"/>
                </a:solidFill>
                <a:latin typeface="+mn-lt"/>
              </a:rPr>
              <a:t>Drone Delivery Process</a:t>
            </a:r>
            <a:endParaRPr sz="3200" b="1" dirty="0">
              <a:solidFill>
                <a:srgbClr val="009242"/>
              </a:solidFill>
              <a:latin typeface="+mn-lt"/>
            </a:endParaRPr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4"/>
          </p:nvPr>
        </p:nvSpPr>
        <p:spPr>
          <a:xfrm>
            <a:off x="532464" y="994643"/>
            <a:ext cx="8186228" cy="951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</a:pPr>
            <a:endParaRPr lang="en-US" dirty="0" smtClean="0">
              <a:latin typeface="+mn-lt"/>
            </a:endParaRPr>
          </a:p>
          <a:p>
            <a:pPr marL="0" lvl="0" indent="0"/>
            <a:endParaRPr lang="en-US" dirty="0" smtClean="0">
              <a:latin typeface="+mn-lt"/>
            </a:endParaRPr>
          </a:p>
          <a:p>
            <a:pPr marL="342900" lvl="0" indent="-342900">
              <a:buFont typeface="Wingdings" pitchFamily="2" charset="2"/>
              <a:buChar char="Ø"/>
            </a:pPr>
            <a:endParaRPr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" y="928807"/>
            <a:ext cx="1811495" cy="1591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70" y="960039"/>
            <a:ext cx="1815402" cy="1591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03" y="960039"/>
            <a:ext cx="1991787" cy="1591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64" y="1045100"/>
            <a:ext cx="2120020" cy="1474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5" y="3199071"/>
            <a:ext cx="2220212" cy="1681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49257" y="3199071"/>
            <a:ext cx="2265954" cy="16812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96890" y="3285460"/>
            <a:ext cx="2284649" cy="159488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1887917" y="1724362"/>
            <a:ext cx="337053" cy="1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4075688" y="1755594"/>
            <a:ext cx="429415" cy="2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39469" y="1746187"/>
            <a:ext cx="337053" cy="1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0"/>
          </p:cNvCxnSpPr>
          <p:nvPr/>
        </p:nvCxnSpPr>
        <p:spPr>
          <a:xfrm>
            <a:off x="7639214" y="2519918"/>
            <a:ext cx="0" cy="765542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625844" y="4082902"/>
            <a:ext cx="828517" cy="0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5806" y="4082902"/>
            <a:ext cx="828517" cy="0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8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204" y="337480"/>
            <a:ext cx="7710900" cy="672613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9242"/>
                </a:solidFill>
                <a:latin typeface="+mn-lt"/>
              </a:rPr>
              <a:t>Spot light </a:t>
            </a:r>
            <a:br>
              <a:rPr lang="en-US" sz="3200" b="1" dirty="0" smtClean="0">
                <a:solidFill>
                  <a:srgbClr val="009242"/>
                </a:solidFill>
                <a:latin typeface="+mn-lt"/>
              </a:rPr>
            </a:br>
            <a:endParaRPr lang="en-IN" sz="2000" dirty="0">
              <a:latin typeface="+mn-lt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79154"/>
              </p:ext>
            </p:extLst>
          </p:nvPr>
        </p:nvGraphicFramePr>
        <p:xfrm>
          <a:off x="599746" y="2903574"/>
          <a:ext cx="7621624" cy="1581150"/>
        </p:xfrm>
        <a:graphic>
          <a:graphicData uri="http://schemas.openxmlformats.org/drawingml/2006/table">
            <a:tbl>
              <a:tblPr>
                <a:tableStyleId>{D11B566D-6EF9-4579-9E53-F89737DC740E}</a:tableStyleId>
              </a:tblPr>
              <a:tblGrid>
                <a:gridCol w="3770577"/>
                <a:gridCol w="2149689"/>
                <a:gridCol w="1701358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Delivery process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Radius kms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Time in Minutes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Food Preparation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Delivery boy (Restaurant to near by Hub-H1)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Drone (From Hub-H1 to Hub-H2)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Delivery boy (Hub-2 to Customer)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Average Delivery time for 16Kms distant customer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 smtClean="0">
                          <a:effectLst/>
                        </a:rPr>
                        <a:t>16 Kms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 smtClean="0">
                          <a:effectLst/>
                        </a:rPr>
                        <a:t>62 Mins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8" name="Title 1"/>
          <p:cNvSpPr txBox="1">
            <a:spLocks/>
          </p:cNvSpPr>
          <p:nvPr/>
        </p:nvSpPr>
        <p:spPr>
          <a:xfrm>
            <a:off x="599746" y="1013637"/>
            <a:ext cx="7710900" cy="168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-US" sz="2000" dirty="0">
                <a:latin typeface="+mn-lt"/>
              </a:rPr>
              <a:t>Where a hub is installed at every 4 </a:t>
            </a:r>
            <a:r>
              <a:rPr lang="en-US" sz="2000" dirty="0" err="1">
                <a:latin typeface="+mn-lt"/>
              </a:rPr>
              <a:t>kms</a:t>
            </a:r>
            <a:r>
              <a:rPr lang="en-US" sz="2000" dirty="0">
                <a:latin typeface="+mn-lt"/>
              </a:rPr>
              <a:t> radius of the business restaurants</a:t>
            </a:r>
          </a:p>
          <a:p>
            <a:pPr marL="34290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-US" sz="2000" dirty="0">
                <a:latin typeface="+mn-lt"/>
              </a:rPr>
              <a:t>We can observe the delivery process and delivery time for 16kms </a:t>
            </a:r>
            <a:r>
              <a:rPr lang="en-US" sz="2000" dirty="0" smtClean="0">
                <a:latin typeface="+mn-lt"/>
              </a:rPr>
              <a:t>distance can be delivered with in 62mins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title"/>
          </p:nvPr>
        </p:nvSpPr>
        <p:spPr>
          <a:xfrm>
            <a:off x="691959" y="384400"/>
            <a:ext cx="7250561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>
                <a:solidFill>
                  <a:srgbClr val="009242"/>
                </a:solidFill>
                <a:latin typeface="+mn-lt"/>
              </a:rPr>
              <a:t>Drone Specifications &amp; costs</a:t>
            </a:r>
            <a:endParaRPr sz="3200" b="1" dirty="0">
              <a:solidFill>
                <a:srgbClr val="009242"/>
              </a:solidFill>
              <a:latin typeface="+mn-lt"/>
            </a:endParaRPr>
          </a:p>
        </p:txBody>
      </p:sp>
      <p:sp>
        <p:nvSpPr>
          <p:cNvPr id="246" name="Google Shape;246;p41"/>
          <p:cNvSpPr txBox="1">
            <a:spLocks noGrp="1"/>
          </p:cNvSpPr>
          <p:nvPr>
            <p:ph type="subTitle" idx="5"/>
          </p:nvPr>
        </p:nvSpPr>
        <p:spPr>
          <a:xfrm>
            <a:off x="649429" y="1151890"/>
            <a:ext cx="4177752" cy="3760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Autonomous </a:t>
            </a:r>
            <a:r>
              <a:rPr lang="en-IN" dirty="0" smtClean="0">
                <a:latin typeface="+mn-lt"/>
              </a:rPr>
              <a:t>Flight Features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Outdoor </a:t>
            </a:r>
            <a:r>
              <a:rPr lang="en-IN" dirty="0" smtClean="0">
                <a:latin typeface="+mn-lt"/>
              </a:rPr>
              <a:t>Navigation Systems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GPS &amp; Visual </a:t>
            </a:r>
            <a:r>
              <a:rPr lang="en-IN" dirty="0" smtClean="0">
                <a:latin typeface="+mn-lt"/>
              </a:rPr>
              <a:t>Sensing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Max </a:t>
            </a:r>
            <a:r>
              <a:rPr lang="en-IN" dirty="0" smtClean="0">
                <a:latin typeface="+mn-lt"/>
              </a:rPr>
              <a:t>Carrying Capacity </a:t>
            </a:r>
            <a:r>
              <a:rPr lang="en-IN" dirty="0">
                <a:latin typeface="+mn-lt"/>
              </a:rPr>
              <a:t>:</a:t>
            </a:r>
            <a:r>
              <a:rPr lang="en-IN" dirty="0" smtClean="0">
                <a:latin typeface="+mn-lt"/>
              </a:rPr>
              <a:t>5Kgs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Top </a:t>
            </a:r>
            <a:r>
              <a:rPr lang="en-IN" dirty="0" smtClean="0">
                <a:latin typeface="+mn-lt"/>
              </a:rPr>
              <a:t>Speed</a:t>
            </a:r>
            <a:r>
              <a:rPr lang="en-IN" dirty="0">
                <a:latin typeface="+mn-lt"/>
              </a:rPr>
              <a:t>: </a:t>
            </a:r>
            <a:r>
              <a:rPr lang="en-IN" dirty="0" smtClean="0">
                <a:latin typeface="+mn-lt"/>
              </a:rPr>
              <a:t>50kph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3 Direction Obstacle </a:t>
            </a:r>
            <a:r>
              <a:rPr lang="en-IN" dirty="0" smtClean="0">
                <a:latin typeface="+mn-lt"/>
              </a:rPr>
              <a:t>Sensing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Return to home </a:t>
            </a:r>
            <a:r>
              <a:rPr lang="en-IN" dirty="0" smtClean="0">
                <a:latin typeface="+mn-lt"/>
              </a:rPr>
              <a:t>feature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150-300 ft flying altitude</a:t>
            </a:r>
            <a:endParaRPr dirty="0">
              <a:latin typeface="+mn-lt"/>
            </a:endParaRPr>
          </a:p>
        </p:txBody>
      </p:sp>
      <p:sp>
        <p:nvSpPr>
          <p:cNvPr id="22" name="Google Shape;246;p41"/>
          <p:cNvSpPr txBox="1">
            <a:spLocks noGrp="1"/>
          </p:cNvSpPr>
          <p:nvPr>
            <p:ph type="subTitle" idx="5"/>
          </p:nvPr>
        </p:nvSpPr>
        <p:spPr>
          <a:xfrm>
            <a:off x="4774862" y="1181129"/>
            <a:ext cx="4177752" cy="3760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Flying range: </a:t>
            </a:r>
            <a:r>
              <a:rPr lang="en-IN" dirty="0" smtClean="0">
                <a:latin typeface="+mn-lt"/>
              </a:rPr>
              <a:t>7-8km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40 </a:t>
            </a:r>
            <a:r>
              <a:rPr lang="en-IN" dirty="0" smtClean="0">
                <a:latin typeface="+mn-lt"/>
              </a:rPr>
              <a:t>Kmph </a:t>
            </a:r>
            <a:r>
              <a:rPr lang="en-IN" dirty="0">
                <a:latin typeface="+mn-lt"/>
              </a:rPr>
              <a:t>Average </a:t>
            </a:r>
            <a:r>
              <a:rPr lang="en-IN" dirty="0" smtClean="0">
                <a:latin typeface="+mn-lt"/>
              </a:rPr>
              <a:t>Speed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Flight time: 30 </a:t>
            </a:r>
            <a:r>
              <a:rPr lang="en-IN" dirty="0" smtClean="0">
                <a:latin typeface="+mn-lt"/>
              </a:rPr>
              <a:t>minutes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INR 130K Cost per </a:t>
            </a:r>
            <a:r>
              <a:rPr lang="en-US" dirty="0" smtClean="0">
                <a:latin typeface="+mn-lt"/>
              </a:rPr>
              <a:t>Drone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dirty="0">
                <a:latin typeface="+mn-lt"/>
              </a:rPr>
              <a:t>INR 6.5K Maintenance </a:t>
            </a:r>
            <a:r>
              <a:rPr lang="en-IN" dirty="0" smtClean="0">
                <a:latin typeface="+mn-lt"/>
              </a:rPr>
              <a:t>Cost/month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INR 13K Cost per </a:t>
            </a:r>
            <a:r>
              <a:rPr lang="en-US" dirty="0" smtClean="0">
                <a:latin typeface="+mn-lt"/>
              </a:rPr>
              <a:t>battery</a:t>
            </a:r>
          </a:p>
          <a:p>
            <a:pPr marL="342900" lvl="0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3 months Avg. Battery life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699456" y="199258"/>
            <a:ext cx="77109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3200" b="1" dirty="0">
                <a:solidFill>
                  <a:srgbClr val="009242"/>
                </a:solidFill>
                <a:latin typeface="+mn-lt"/>
              </a:rPr>
              <a:t>Cost </a:t>
            </a:r>
            <a:r>
              <a:rPr lang="en" sz="3200" b="1" dirty="0" smtClean="0">
                <a:solidFill>
                  <a:srgbClr val="009242"/>
                </a:solidFill>
                <a:latin typeface="+mn-lt"/>
              </a:rPr>
              <a:t>Analysis</a:t>
            </a:r>
            <a:endParaRPr sz="3200" b="1" dirty="0">
              <a:solidFill>
                <a:srgbClr val="009242"/>
              </a:solidFill>
              <a:latin typeface="+mn-lt"/>
            </a:endParaRPr>
          </a:p>
        </p:txBody>
      </p:sp>
      <p:sp>
        <p:nvSpPr>
          <p:cNvPr id="256" name="Google Shape;256;p42"/>
          <p:cNvSpPr txBox="1">
            <a:spLocks noGrp="1"/>
          </p:cNvSpPr>
          <p:nvPr>
            <p:ph type="subTitle" idx="1"/>
          </p:nvPr>
        </p:nvSpPr>
        <p:spPr>
          <a:xfrm>
            <a:off x="656925" y="734843"/>
            <a:ext cx="7583307" cy="1508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" sz="2000" dirty="0" smtClean="0">
                <a:latin typeface="+mn-lt"/>
                <a:ea typeface="Montserrat SemiBold"/>
                <a:cs typeface="Montserrat SemiBold"/>
                <a:sym typeface="Montserrat SemiBold"/>
              </a:rPr>
              <a:t>Analysing the expenses of Delivery boys salary, bonus per </a:t>
            </a:r>
            <a:r>
              <a:rPr lang="en" sz="2000" dirty="0" smtClean="0">
                <a:latin typeface="+mn-lt"/>
                <a:ea typeface="Montserrat SemiBold"/>
                <a:cs typeface="Montserrat SemiBold"/>
                <a:sym typeface="Montserrat SemiBold"/>
              </a:rPr>
              <a:t>year</a:t>
            </a:r>
          </a:p>
          <a:p>
            <a:pPr marL="34290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r>
              <a:rPr lang="en-US" sz="2000" dirty="0">
                <a:latin typeface="+mn-lt"/>
                <a:ea typeface="Montserrat SemiBold"/>
                <a:cs typeface="Montserrat SemiBold"/>
                <a:sym typeface="Montserrat SemiBold"/>
              </a:rPr>
              <a:t>Analyzing </a:t>
            </a:r>
            <a:r>
              <a:rPr lang="en-US" sz="2000" dirty="0">
                <a:latin typeface="+mn-lt"/>
                <a:ea typeface="Montserrat SemiBold"/>
                <a:cs typeface="Montserrat SemiBold"/>
                <a:sym typeface="Montserrat SemiBold"/>
              </a:rPr>
              <a:t>the expenses of Drones cost, maintenance, per year</a:t>
            </a:r>
          </a:p>
          <a:p>
            <a:pPr marL="342900" indent="-342900">
              <a:spcBef>
                <a:spcPts val="600"/>
              </a:spcBef>
              <a:buSzPts val="2500"/>
              <a:buFont typeface="Wingdings" pitchFamily="2" charset="2"/>
              <a:buChar char="Ø"/>
            </a:pPr>
            <a:endParaRPr sz="2000" dirty="0">
              <a:latin typeface="+mn-lt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56844"/>
              </p:ext>
            </p:extLst>
          </p:nvPr>
        </p:nvGraphicFramePr>
        <p:xfrm>
          <a:off x="370959" y="2384881"/>
          <a:ext cx="3967125" cy="2048910"/>
        </p:xfrm>
        <a:graphic>
          <a:graphicData uri="http://schemas.openxmlformats.org/drawingml/2006/table">
            <a:tbl>
              <a:tblPr>
                <a:tableStyleId>{D11B566D-6EF9-4579-9E53-F89737DC740E}</a:tableStyleId>
              </a:tblPr>
              <a:tblGrid>
                <a:gridCol w="2752192"/>
                <a:gridCol w="1214933"/>
              </a:tblGrid>
              <a:tr h="5131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Delivery Boy(DB) cost analysis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Amount in 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62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effectLst/>
                        </a:rPr>
                        <a:t>1 successful order -Bonus amount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effectLst/>
                        </a:rPr>
                        <a:t>55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473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 dirty="0">
                          <a:effectLst/>
                        </a:rPr>
                        <a:t>DB salary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effectLst/>
                        </a:rPr>
                        <a:t>4000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47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effectLst/>
                        </a:rPr>
                        <a:t>No of avg orders delivered in a month by 1 DB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 dirty="0">
                          <a:effectLst/>
                        </a:rPr>
                        <a:t>450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47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effectLst/>
                        </a:rPr>
                        <a:t>1 DB salary + bonus per 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 dirty="0">
                          <a:effectLst/>
                        </a:rPr>
                        <a:t>28750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47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effectLst/>
                        </a:rPr>
                        <a:t>1 DB salary + bonus per 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 dirty="0">
                          <a:effectLst/>
                        </a:rPr>
                        <a:t>345000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55904"/>
              </p:ext>
            </p:extLst>
          </p:nvPr>
        </p:nvGraphicFramePr>
        <p:xfrm>
          <a:off x="4678327" y="2392338"/>
          <a:ext cx="4295552" cy="2052086"/>
        </p:xfrm>
        <a:graphic>
          <a:graphicData uri="http://schemas.openxmlformats.org/drawingml/2006/table">
            <a:tbl>
              <a:tblPr>
                <a:tableStyleId>{D11B566D-6EF9-4579-9E53-F89737DC740E}</a:tableStyleId>
              </a:tblPr>
              <a:tblGrid>
                <a:gridCol w="3037137"/>
                <a:gridCol w="1258415"/>
              </a:tblGrid>
              <a:tr h="509577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Drones cost analysis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Amount in 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090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u="none" strike="noStrike" dirty="0">
                          <a:effectLst/>
                        </a:rPr>
                        <a:t>Cost per Drone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u="none" strike="noStrike">
                          <a:effectLst/>
                        </a:rPr>
                        <a:t>                 1,30,000 </a:t>
                      </a:r>
                      <a:endParaRPr lang="en-IN" sz="1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8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effectLst/>
                        </a:rPr>
                        <a:t>Maintenance cost per month per drone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effectLst/>
                        </a:rPr>
                        <a:t>6500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8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effectLst/>
                        </a:rPr>
                        <a:t>Maintenance cost per year per drone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>
                          <a:effectLst/>
                        </a:rPr>
                        <a:t>78000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8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effectLst/>
                        </a:rPr>
                        <a:t>Cost per battery per Drone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 dirty="0">
                          <a:effectLst/>
                        </a:rPr>
                        <a:t>13000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58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effectLst/>
                        </a:rPr>
                        <a:t>Cost per battery per year per drone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u="none" strike="noStrike" dirty="0">
                          <a:effectLst/>
                        </a:rPr>
                        <a:t>52000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ne Flight Workshop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519</Words>
  <Application>Microsoft Office PowerPoint</Application>
  <PresentationFormat>On-screen Show (16:9)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Wingdings</vt:lpstr>
      <vt:lpstr>Anaheim</vt:lpstr>
      <vt:lpstr>Bebas Neue</vt:lpstr>
      <vt:lpstr>Montserrat Medium</vt:lpstr>
      <vt:lpstr>Montserrat</vt:lpstr>
      <vt:lpstr>Calibri</vt:lpstr>
      <vt:lpstr>Montserrat SemiBold</vt:lpstr>
      <vt:lpstr>Drone Flight Workshop by Slidesgo</vt:lpstr>
      <vt:lpstr>Drone Delivery Case Study</vt:lpstr>
      <vt:lpstr>Table of  contents</vt:lpstr>
      <vt:lpstr>Analysis for Drone Delivery System</vt:lpstr>
      <vt:lpstr>Current Delivery Process</vt:lpstr>
      <vt:lpstr>Drone Delivery Process</vt:lpstr>
      <vt:lpstr>Drone Delivery Process</vt:lpstr>
      <vt:lpstr>Spot light  </vt:lpstr>
      <vt:lpstr>Drone Specifications &amp; costs</vt:lpstr>
      <vt:lpstr>Cost Analysis</vt:lpstr>
      <vt:lpstr>Revenue Forecast</vt:lpstr>
      <vt:lpstr>Risk Factors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Delivery Case Study</dc:title>
  <cp:lastModifiedBy>LENOVO</cp:lastModifiedBy>
  <cp:revision>35</cp:revision>
  <dcterms:modified xsi:type="dcterms:W3CDTF">2024-08-17T09:37:57Z</dcterms:modified>
</cp:coreProperties>
</file>